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11" r:id="rId2"/>
    <p:sldId id="342" r:id="rId3"/>
    <p:sldId id="324" r:id="rId4"/>
    <p:sldId id="315" r:id="rId5"/>
    <p:sldId id="335" r:id="rId6"/>
    <p:sldId id="336" r:id="rId7"/>
    <p:sldId id="337" r:id="rId8"/>
    <p:sldId id="260" r:id="rId9"/>
    <p:sldId id="338" r:id="rId10"/>
    <p:sldId id="339" r:id="rId11"/>
    <p:sldId id="340" r:id="rId12"/>
    <p:sldId id="341" r:id="rId13"/>
    <p:sldId id="285" r:id="rId14"/>
    <p:sldId id="322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5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4D8D7-FB79-4C83-8F20-D28C6A31DAB6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2B9E21-1EE0-420B-8EA7-4630A2FE1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400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A676BA-0089-0FA8-4A81-46E86ACE8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39A3A77-D8C4-32C5-179D-5A342CBA9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286E51-0AC9-631B-7AFD-B954BCFE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5CCA1C-9604-8778-34C0-B1366A9E1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D6ED3D-ADE0-924E-C2D6-678BFFCA4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4270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4688B1-8AB0-3F5D-28FF-B6EA09774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C551556-51F4-9523-DCA9-8EED1FAF34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8972DD-EE81-E1F9-516C-1055276DF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205C15-A23B-3996-4089-B8419C8A4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E7ED64-9EEA-5F9F-A768-217AE6D2B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1580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6F8CBCD-99B3-96A3-EBE8-09DEC22AF3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544324D-4F24-92C3-FCC1-568D89DE8D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CC237C-E610-60CD-3F90-B63560583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4A3920-2774-02C2-CE07-A87881B0C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70CAE9-F724-632C-83B7-BB27883F1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003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5E8731-5828-CAE2-ADD3-D3D406335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C602CD-A838-A43F-40DB-D0CC2B845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A55BA5-4C02-7F60-B3A3-C16FB2D53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4FEB74-3588-901B-B684-36D7EBA01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4052ED-975A-2446-52DE-425BF30F3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515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C4DAAD-AFC7-0782-71D2-38B973994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AEF851-5A4B-87C5-A363-5437938782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09AF72-1A82-840D-0EA7-56F10BA01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138E25-9DF8-8DD6-72E9-C92A84BC4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0A6300-85AD-FE2D-36F0-D832327FB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122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5E8431-42C7-3BDC-B743-ACC7C43F8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DC4D72-EC66-A93F-EB6D-CD2D65F287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9709AE8-9CC4-7167-87B3-3663A1BC1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7E1490-9095-3BD4-3E72-4010C7B4E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9ED1A4-CE34-E78D-DD23-D811FA6D4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D252168-8B73-19B9-C897-6FA4621C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479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B79D25-6B47-1DAA-4C7C-2317401E4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200C67-1477-6587-0064-0C94C1B17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010DEB-1279-78A0-35FB-5B189CAA6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55292B0-9F10-5BF2-4174-138DFAC73A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C986EE8-7721-5680-07AD-8636BC77AB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FFEE77F-61B3-255C-10DC-61617D1BB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197BC8A-2508-0FDD-DF75-B66AD4ADB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E14F948-F4F4-80EB-7F0B-CFF7AD5EB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671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B2F04A-73D8-70DA-DBD6-1D0B91D5B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32699B1-9A13-B8B6-9ABF-9D9B4738C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10116E6-D735-A24F-8847-0937F6419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CBEAB45-5F2F-B7B9-4764-7FD6B0EFD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388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D26CC7F-E202-F42F-751A-706B522D7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DB96D6A-46FA-7DA4-19D6-4A7AB3F98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A55CCFC-20DE-2895-91CB-AD7023B7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823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914239-FAEF-9609-B4E2-261829C0F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9B7AF4-9280-7495-C00F-532E7F744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F9309A-EC13-7742-87D9-4325DE4834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76FFB0-964F-96D2-92FF-8B1E37016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CA2245-CE36-5EB4-6BDB-96E8AA27B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B46F63-344E-5DFE-D68F-C914298BE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57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548DBE-C7B6-72D8-F1DB-0932C0FE7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CFD7AE6-3E44-423C-303F-ECDBC2AFFC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188A2F-C36A-B68B-5273-42C3E3E5DC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553A31-B972-B7F5-291E-2CAE451F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C31438-C2B7-9A42-8D12-E659E9AE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F5FBF0-AE77-DDAF-7714-F7B959CA1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371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9069A05-C61C-8974-DA20-4FB78B02C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5DAB17-FF40-1823-965F-8E8E26249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A4C8C2-33F4-185C-8789-D9DEC77FF0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48DA2-260C-407E-9032-F6FA230D5A8D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3F7EF9-9AD0-D525-FFC2-38EDEB3BF2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DDE9D1-7162-15B6-C08F-94BBCAD569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85B8C-4616-43A0-9676-BEFC6AE24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864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netron.app/" TargetMode="External"/><Relationship Id="rId2" Type="http://schemas.openxmlformats.org/officeDocument/2006/relationships/hyperlink" Target="file:///D:\code\Pycharm\&#29483;&#29399;&#22823;&#25112;\cnn.onnx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etron.app/" TargetMode="External"/><Relationship Id="rId2" Type="http://schemas.openxmlformats.org/officeDocument/2006/relationships/hyperlink" Target="file:///D:\code\Pycharm\&#29483;&#29399;&#22823;&#25112;\cnn.onnx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netron.app/" TargetMode="External"/><Relationship Id="rId2" Type="http://schemas.openxmlformats.org/officeDocument/2006/relationships/hyperlink" Target="file:///D:\code\Pycharm\&#29483;&#29399;&#22823;&#25112;\cnn.onnx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netron.app/" TargetMode="External"/><Relationship Id="rId2" Type="http://schemas.openxmlformats.org/officeDocument/2006/relationships/hyperlink" Target="file:///D:\code\Pycharm\&#29483;&#29399;&#22823;&#25112;\cnn.onnx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9" y="1"/>
            <a:ext cx="12094942" cy="6857832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516997" y="3152550"/>
            <a:ext cx="9158005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629"/>
              </a:lnSpc>
            </a:pPr>
            <a:r>
              <a:rPr kumimoji="1" lang="zh-CN" altLang="en-US" sz="4233" dirty="0">
                <a:solidFill>
                  <a:srgbClr val="A51E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基于</a:t>
            </a:r>
            <a:r>
              <a:rPr kumimoji="1" lang="en-US" altLang="zh-CN" sz="4233" dirty="0">
                <a:solidFill>
                  <a:srgbClr val="A51E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Bilinear Pooling</a:t>
            </a:r>
            <a:r>
              <a:rPr kumimoji="1" lang="zh-CN" altLang="en-US" sz="4233" dirty="0">
                <a:solidFill>
                  <a:srgbClr val="A51E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的猫狗分类项目</a:t>
            </a:r>
            <a:endParaRPr kumimoji="1" lang="en-US" altLang="zh-CN" sz="4233" dirty="0">
              <a:solidFill>
                <a:srgbClr val="A51E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8E9C1CF-23DF-0F3A-E611-53936AD4EA4D}"/>
              </a:ext>
            </a:extLst>
          </p:cNvPr>
          <p:cNvSpPr txBox="1"/>
          <p:nvPr/>
        </p:nvSpPr>
        <p:spPr>
          <a:xfrm>
            <a:off x="7944590" y="5272644"/>
            <a:ext cx="1668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A51E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朱明哲</a:t>
            </a:r>
            <a:endParaRPr kumimoji="1" lang="en-US" altLang="zh-CN" dirty="0">
              <a:solidFill>
                <a:srgbClr val="A51E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dirty="0">
                <a:solidFill>
                  <a:srgbClr val="A51E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2024/12/5</a:t>
            </a:r>
            <a:endParaRPr kumimoji="1" lang="zh-CN" altLang="en-US" dirty="0">
              <a:solidFill>
                <a:srgbClr val="A51E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DC3C7-66CC-A6BB-C6CA-F884D8823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90EF29F7-CC8A-0CBC-F974-130460CE90ED}"/>
              </a:ext>
            </a:extLst>
          </p:cNvPr>
          <p:cNvSpPr txBox="1"/>
          <p:nvPr/>
        </p:nvSpPr>
        <p:spPr>
          <a:xfrm>
            <a:off x="623455" y="909160"/>
            <a:ext cx="6345976" cy="609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3.DNN</a:t>
            </a:r>
          </a:p>
        </p:txBody>
      </p:sp>
      <p:sp>
        <p:nvSpPr>
          <p:cNvPr id="17" name="文本框 16">
            <a:hlinkClick r:id="rId2" action="ppaction://hlinkfile"/>
            <a:extLst>
              <a:ext uri="{FF2B5EF4-FFF2-40B4-BE49-F238E27FC236}">
                <a16:creationId xmlns:a16="http://schemas.microsoft.com/office/drawing/2014/main" id="{205855ED-34AE-0EA2-94FC-BB9977762141}"/>
              </a:ext>
            </a:extLst>
          </p:cNvPr>
          <p:cNvSpPr txBox="1"/>
          <p:nvPr/>
        </p:nvSpPr>
        <p:spPr>
          <a:xfrm>
            <a:off x="9025247" y="6412675"/>
            <a:ext cx="1270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hlinkClick r:id="rId3"/>
              </a:rPr>
              <a:t>Netron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4BB7614-A221-DDE7-C16E-CF41176CB3AE}"/>
              </a:ext>
            </a:extLst>
          </p:cNvPr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神经网络介绍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DFAC780-9B9F-C5F7-086C-2DA136EEF4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8" t="13258" r="38888" b="13256"/>
          <a:stretch/>
        </p:blipFill>
        <p:spPr>
          <a:xfrm>
            <a:off x="4588577" y="749342"/>
            <a:ext cx="6151020" cy="543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236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D95838-725F-91C8-DA2E-23CB53445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61C5AF21-3FC0-2435-285D-8709F7E31369}"/>
              </a:ext>
            </a:extLst>
          </p:cNvPr>
          <p:cNvSpPr txBox="1"/>
          <p:nvPr/>
        </p:nvSpPr>
        <p:spPr>
          <a:xfrm>
            <a:off x="623455" y="909160"/>
            <a:ext cx="6345976" cy="609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4.Bilinear DNN</a:t>
            </a:r>
          </a:p>
        </p:txBody>
      </p:sp>
      <p:sp>
        <p:nvSpPr>
          <p:cNvPr id="17" name="文本框 16">
            <a:hlinkClick r:id="rId2" action="ppaction://hlinkfile"/>
            <a:extLst>
              <a:ext uri="{FF2B5EF4-FFF2-40B4-BE49-F238E27FC236}">
                <a16:creationId xmlns:a16="http://schemas.microsoft.com/office/drawing/2014/main" id="{BBB3DD8F-99E4-283B-5B64-D627EA162956}"/>
              </a:ext>
            </a:extLst>
          </p:cNvPr>
          <p:cNvSpPr txBox="1"/>
          <p:nvPr/>
        </p:nvSpPr>
        <p:spPr>
          <a:xfrm>
            <a:off x="9025247" y="6412675"/>
            <a:ext cx="1270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hlinkClick r:id="rId3"/>
              </a:rPr>
              <a:t>Netron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4A51E6C-1EC0-1589-8210-E53B8A3C2946}"/>
              </a:ext>
            </a:extLst>
          </p:cNvPr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神经网络介绍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5597D00-709E-FFE6-2EBD-4BB31C091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7" t="45996" r="29045" b="30738"/>
          <a:stretch/>
        </p:blipFill>
        <p:spPr>
          <a:xfrm>
            <a:off x="828481" y="3146702"/>
            <a:ext cx="8517515" cy="202057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5976B30-D946-75C8-89FC-E53F2777A61D}"/>
              </a:ext>
            </a:extLst>
          </p:cNvPr>
          <p:cNvSpPr txBox="1"/>
          <p:nvPr/>
        </p:nvSpPr>
        <p:spPr>
          <a:xfrm>
            <a:off x="801629" y="2148156"/>
            <a:ext cx="5989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在之前</a:t>
            </a:r>
            <a:r>
              <a:rPr lang="en-US" altLang="zh-CN" dirty="0"/>
              <a:t>DNN</a:t>
            </a:r>
            <a:r>
              <a:rPr lang="zh-CN" altLang="en-US" dirty="0"/>
              <a:t>的基础上加入了</a:t>
            </a:r>
            <a:r>
              <a:rPr lang="en-US" altLang="zh-CN" dirty="0"/>
              <a:t>sign-</a:t>
            </a:r>
            <a:r>
              <a:rPr lang="en-US" altLang="zh-CN" dirty="0" err="1"/>
              <a:t>squart</a:t>
            </a:r>
            <a:r>
              <a:rPr lang="zh-CN" altLang="en-US" dirty="0"/>
              <a:t>和 </a:t>
            </a:r>
            <a:r>
              <a:rPr lang="en-US" altLang="zh-CN" dirty="0"/>
              <a:t>l2 normalization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8036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5EE657D-66CB-E2A4-D127-84809E08F979}"/>
              </a:ext>
            </a:extLst>
          </p:cNvPr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实验结果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AFC956D2-80CA-E1C1-1177-F7B44580A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72986"/>
              </p:ext>
            </p:extLst>
          </p:nvPr>
        </p:nvGraphicFramePr>
        <p:xfrm>
          <a:off x="368135" y="952018"/>
          <a:ext cx="11542777" cy="52355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945">
                  <a:extLst>
                    <a:ext uri="{9D8B030D-6E8A-4147-A177-3AD203B41FA5}">
                      <a16:colId xmlns:a16="http://schemas.microsoft.com/office/drawing/2014/main" val="4176358237"/>
                    </a:ext>
                  </a:extLst>
                </a:gridCol>
                <a:gridCol w="1108950">
                  <a:extLst>
                    <a:ext uri="{9D8B030D-6E8A-4147-A177-3AD203B41FA5}">
                      <a16:colId xmlns:a16="http://schemas.microsoft.com/office/drawing/2014/main" val="2894817177"/>
                    </a:ext>
                  </a:extLst>
                </a:gridCol>
                <a:gridCol w="832061">
                  <a:extLst>
                    <a:ext uri="{9D8B030D-6E8A-4147-A177-3AD203B41FA5}">
                      <a16:colId xmlns:a16="http://schemas.microsoft.com/office/drawing/2014/main" val="2527626371"/>
                    </a:ext>
                  </a:extLst>
                </a:gridCol>
                <a:gridCol w="1089863">
                  <a:extLst>
                    <a:ext uri="{9D8B030D-6E8A-4147-A177-3AD203B41FA5}">
                      <a16:colId xmlns:a16="http://schemas.microsoft.com/office/drawing/2014/main" val="4018442173"/>
                    </a:ext>
                  </a:extLst>
                </a:gridCol>
                <a:gridCol w="732338">
                  <a:extLst>
                    <a:ext uri="{9D8B030D-6E8A-4147-A177-3AD203B41FA5}">
                      <a16:colId xmlns:a16="http://schemas.microsoft.com/office/drawing/2014/main" val="1578202310"/>
                    </a:ext>
                  </a:extLst>
                </a:gridCol>
                <a:gridCol w="1312249">
                  <a:extLst>
                    <a:ext uri="{9D8B030D-6E8A-4147-A177-3AD203B41FA5}">
                      <a16:colId xmlns:a16="http://schemas.microsoft.com/office/drawing/2014/main" val="3635971731"/>
                    </a:ext>
                  </a:extLst>
                </a:gridCol>
                <a:gridCol w="1241491">
                  <a:extLst>
                    <a:ext uri="{9D8B030D-6E8A-4147-A177-3AD203B41FA5}">
                      <a16:colId xmlns:a16="http://schemas.microsoft.com/office/drawing/2014/main" val="2042449914"/>
                    </a:ext>
                  </a:extLst>
                </a:gridCol>
                <a:gridCol w="1202896">
                  <a:extLst>
                    <a:ext uri="{9D8B030D-6E8A-4147-A177-3AD203B41FA5}">
                      <a16:colId xmlns:a16="http://schemas.microsoft.com/office/drawing/2014/main" val="1967643314"/>
                    </a:ext>
                  </a:extLst>
                </a:gridCol>
                <a:gridCol w="1157868">
                  <a:extLst>
                    <a:ext uri="{9D8B030D-6E8A-4147-A177-3AD203B41FA5}">
                      <a16:colId xmlns:a16="http://schemas.microsoft.com/office/drawing/2014/main" val="1426391991"/>
                    </a:ext>
                  </a:extLst>
                </a:gridCol>
                <a:gridCol w="1073604">
                  <a:extLst>
                    <a:ext uri="{9D8B030D-6E8A-4147-A177-3AD203B41FA5}">
                      <a16:colId xmlns:a16="http://schemas.microsoft.com/office/drawing/2014/main" val="3729728177"/>
                    </a:ext>
                  </a:extLst>
                </a:gridCol>
                <a:gridCol w="1158512">
                  <a:extLst>
                    <a:ext uri="{9D8B030D-6E8A-4147-A177-3AD203B41FA5}">
                      <a16:colId xmlns:a16="http://schemas.microsoft.com/office/drawing/2014/main" val="2949134377"/>
                    </a:ext>
                  </a:extLst>
                </a:gridCol>
              </a:tblGrid>
              <a:tr h="62123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模型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尺寸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数据增广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学习率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loss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optimizer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Train loss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Train acc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Val loss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Val acc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用时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402708"/>
                  </a:ext>
                </a:extLst>
              </a:tr>
              <a:tr h="40074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CNN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(3,150,150)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1e-4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BCE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Adam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0.4395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0.7986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0.5733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0.7270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261s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89127535"/>
                  </a:ext>
                </a:extLst>
              </a:tr>
              <a:tr h="600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AlexNet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(3,150,150)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1e-4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BCE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Adam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0.2239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0.8943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1.3920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0.7310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285s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483491609"/>
                  </a:ext>
                </a:extLst>
              </a:tr>
              <a:tr h="6115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DNN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(3,150,150)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1e-4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BCE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Adam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0.2057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0.9124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0.7539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0.7480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379s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395020538"/>
                  </a:ext>
                </a:extLst>
              </a:tr>
              <a:tr h="600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BIlinear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(3,150,150)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1e-4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BCE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Adam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0.4103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0.8210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0.5366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0.7690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380s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998722671"/>
                  </a:ext>
                </a:extLst>
              </a:tr>
              <a:tr h="600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CNN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(3,250,250)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1e-4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BCE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Adam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0.3201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0.8628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0.6389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0.7215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353s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88342872"/>
                  </a:ext>
                </a:extLst>
              </a:tr>
              <a:tr h="600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AlexNet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(3,250,250)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1e-4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BCE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Adam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0.2207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0.9125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0.7344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0.7340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538s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31495301"/>
                  </a:ext>
                </a:extLst>
              </a:tr>
              <a:tr h="600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DNN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(3,250,250)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1e-4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BCE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Adam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0.0484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0.9860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1.0584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0.7150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765s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152475388"/>
                  </a:ext>
                </a:extLst>
              </a:tr>
              <a:tr h="6003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BIlinear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(3,250,250)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1e-4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BCE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Adam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461933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7363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B46675FF-9BA0-C18A-7A91-3FF5A0A4968B}"/>
              </a:ext>
            </a:extLst>
          </p:cNvPr>
          <p:cNvSpPr/>
          <p:nvPr/>
        </p:nvSpPr>
        <p:spPr>
          <a:xfrm>
            <a:off x="200739" y="826850"/>
            <a:ext cx="2464126" cy="12645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LXGW WenKai" pitchFamily="2" charset="-120"/>
              <a:ea typeface="LXGW WenKai" pitchFamily="2" charset="-12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D7F5F16-456B-6CA3-3A6E-AAB698478A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9" t="18702" r="46411" b="30476"/>
          <a:stretch/>
        </p:blipFill>
        <p:spPr>
          <a:xfrm>
            <a:off x="397824" y="1086780"/>
            <a:ext cx="4168239" cy="535395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2B473E6-5E49-EB9B-0FA1-6CD44D5D85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9" t="8831" r="2254" b="4415"/>
          <a:stretch/>
        </p:blipFill>
        <p:spPr>
          <a:xfrm>
            <a:off x="5076703" y="1086780"/>
            <a:ext cx="6246420" cy="370569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5D58FAD-1E76-B320-CBF1-0E8AB4E6F379}"/>
              </a:ext>
            </a:extLst>
          </p:cNvPr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未来的研究方向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681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9" y="1"/>
            <a:ext cx="12094942" cy="6857832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042508" y="3229279"/>
            <a:ext cx="7261466" cy="752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26"/>
              </a:lnSpc>
            </a:pPr>
            <a:r>
              <a:rPr kumimoji="1" lang="en-US" altLang="zh-CN" sz="5291" dirty="0">
                <a:solidFill>
                  <a:srgbClr val="A51E36"/>
                </a:solidFill>
                <a:latin typeface="Geometria" panose="020B0503020204020204" charset="0"/>
                <a:ea typeface="+mj-ea"/>
                <a:cs typeface="Gotham Bold" charset="0"/>
              </a:rPr>
              <a:t>THANKS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22D362-DEAC-8D01-EC1B-A93B456C0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D23FA95C-0A36-617E-7FAB-3B7CC4A42B41}"/>
              </a:ext>
            </a:extLst>
          </p:cNvPr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en-US" altLang="zh-CN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Bilinear Pooling</a:t>
            </a: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的优势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998F73-23D1-32BD-99EA-9CE23197DEB7}"/>
              </a:ext>
            </a:extLst>
          </p:cNvPr>
          <p:cNvSpPr txBox="1"/>
          <p:nvPr/>
        </p:nvSpPr>
        <p:spPr>
          <a:xfrm>
            <a:off x="706582" y="1050966"/>
            <a:ext cx="8787740" cy="2120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Bilinear Pooling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通过外积在特征层面上捕捉特征对之间的交互，这使得模型能够更有效地学习局部特征之间的相关性。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传统的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模型可能需要手动设计来提取有用的特征，而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Bilinear Pooling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能够自动学习特征之间的复杂交互，减少了手动特征工程的需求。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能够捕捉局部的高阶特征，适合图像分类任务</a:t>
            </a:r>
          </a:p>
        </p:txBody>
      </p:sp>
    </p:spTree>
    <p:extLst>
      <p:ext uri="{BB962C8B-B14F-4D97-AF65-F5344CB8AC3E}">
        <p14:creationId xmlns:p14="http://schemas.microsoft.com/office/powerpoint/2010/main" val="4038683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en-US" altLang="zh-CN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Bilinear Pooling</a:t>
            </a: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的发展历史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73F1DA5-2FED-9E6E-D1E4-E41B3D8E8372}"/>
              </a:ext>
            </a:extLst>
          </p:cNvPr>
          <p:cNvSpPr txBox="1"/>
          <p:nvPr/>
        </p:nvSpPr>
        <p:spPr>
          <a:xfrm>
            <a:off x="623455" y="1003465"/>
            <a:ext cx="7760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Bilinear CNN Models for Fine-grained Visual Recognition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EF38107-87FB-76B2-1817-48F6A51FF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87" t="25108" r="15566" b="29178"/>
          <a:stretch/>
        </p:blipFill>
        <p:spPr>
          <a:xfrm>
            <a:off x="863047" y="1536659"/>
            <a:ext cx="5810885" cy="287011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43C0354-A944-9672-B551-31D3EA3FC741}"/>
              </a:ext>
            </a:extLst>
          </p:cNvPr>
          <p:cNvSpPr txBox="1"/>
          <p:nvPr/>
        </p:nvSpPr>
        <p:spPr>
          <a:xfrm>
            <a:off x="7849590" y="5955475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Lin, T.-Y., </a:t>
            </a:r>
            <a:r>
              <a:rPr lang="en-US" altLang="zh-CN" sz="1200" dirty="0" err="1"/>
              <a:t>RoyChowdhury</a:t>
            </a:r>
            <a:r>
              <a:rPr lang="en-US" altLang="zh-CN" sz="1200" dirty="0"/>
              <a:t>, A., &amp; Maji, S. (2017). Bilinear CNNs for Fine-grained Visual Recognition. Retrieved from https://arxiv.org/abs/1504.07889</a:t>
            </a:r>
            <a:endParaRPr lang="zh-CN" altLang="en-US" sz="12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B575A7A-07E5-DB60-756C-39651DA8B90E}"/>
              </a:ext>
            </a:extLst>
          </p:cNvPr>
          <p:cNvSpPr txBox="1"/>
          <p:nvPr/>
        </p:nvSpPr>
        <p:spPr>
          <a:xfrm>
            <a:off x="734865" y="4650402"/>
            <a:ext cx="60672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0" i="0" dirty="0">
                <a:solidFill>
                  <a:srgbClr val="191B1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Bilinear Pooling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年被提出用来做细粒度图像分类，它主要于特征融合，具有高度冗余，可以在不显著损失准确性的情况下将尺寸减少一个数量级。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B67F8-DC98-3C56-9136-1E1EF1DC0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7A8F1DD-F0E8-A1C5-B4EE-DC2B48DC03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7" t="26407" r="23846" b="42078"/>
          <a:stretch/>
        </p:blipFill>
        <p:spPr>
          <a:xfrm>
            <a:off x="1141856" y="1230482"/>
            <a:ext cx="7093681" cy="256670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CA6712A-AB40-AEA2-5A97-35BD36CB7B0D}"/>
              </a:ext>
            </a:extLst>
          </p:cNvPr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en-US" altLang="zh-CN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Bilinear Pooling</a:t>
            </a: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的发展历史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EA93999-D8DE-D373-5558-E6CC442B9D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03" t="27446" r="16107" b="52728"/>
          <a:stretch/>
        </p:blipFill>
        <p:spPr>
          <a:xfrm>
            <a:off x="1141856" y="4156363"/>
            <a:ext cx="7635834" cy="135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50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59066-999E-3905-1A47-F492E62B4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D1597ED2-56CF-0C31-5BD1-95F5488D7721}"/>
              </a:ext>
            </a:extLst>
          </p:cNvPr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en-US" altLang="zh-CN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Bilinear Pooling</a:t>
            </a: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的发展历史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0285CBC-F616-0510-275D-3765CD8BEA92}"/>
              </a:ext>
            </a:extLst>
          </p:cNvPr>
          <p:cNvSpPr txBox="1"/>
          <p:nvPr/>
        </p:nvSpPr>
        <p:spPr>
          <a:xfrm>
            <a:off x="623455" y="1003465"/>
            <a:ext cx="7760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Compact Bilinear Pooling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699D807-10C7-AA60-4008-D89F5102B16D}"/>
              </a:ext>
            </a:extLst>
          </p:cNvPr>
          <p:cNvSpPr txBox="1"/>
          <p:nvPr/>
        </p:nvSpPr>
        <p:spPr>
          <a:xfrm>
            <a:off x="7849590" y="5955475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Gao, Y., </a:t>
            </a:r>
            <a:r>
              <a:rPr lang="en-US" altLang="zh-CN" sz="1200" dirty="0" err="1"/>
              <a:t>Beijbom</a:t>
            </a:r>
            <a:r>
              <a:rPr lang="en-US" altLang="zh-CN" sz="1200" dirty="0"/>
              <a:t>, O., Zhang, N., &amp; Darrell, T. (2016). Compact Bilinear Pooling. arXiv:1511.06062v2. Retrieved from https://arxiv.org/abs/1511.06062</a:t>
            </a:r>
            <a:endParaRPr lang="zh-CN" altLang="en-US" sz="12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D7A1DC4-0696-A4EA-5069-1F72619E66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23" t="37229" r="16324" b="33766"/>
          <a:stretch/>
        </p:blipFill>
        <p:spPr>
          <a:xfrm>
            <a:off x="932213" y="1626920"/>
            <a:ext cx="4940134" cy="261444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C3A1243-7C2E-FEE2-FEAA-D42FD38B3601}"/>
              </a:ext>
            </a:extLst>
          </p:cNvPr>
          <p:cNvSpPr txBox="1"/>
          <p:nvPr/>
        </p:nvSpPr>
        <p:spPr>
          <a:xfrm>
            <a:off x="994557" y="4352306"/>
            <a:ext cx="59465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之前的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Bilinear Pooling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的特征维度非常高，不利于后续的分析。因此这篇文章提出了两种紧凑的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Bilinear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表示方法，保持与完整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Bilinear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表示相同的区分能力，但维度仅为几千。</a:t>
            </a:r>
          </a:p>
        </p:txBody>
      </p:sp>
    </p:spTree>
    <p:extLst>
      <p:ext uri="{BB962C8B-B14F-4D97-AF65-F5344CB8AC3E}">
        <p14:creationId xmlns:p14="http://schemas.microsoft.com/office/powerpoint/2010/main" val="1890975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50220-43EE-89D4-DF95-B287E1B78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987F679-1C24-DF16-B43D-0CCFC9913CAA}"/>
              </a:ext>
            </a:extLst>
          </p:cNvPr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en-US" altLang="zh-CN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Bilinear Pooling</a:t>
            </a: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的发展历史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67014CA-27A8-2B36-3A02-545907C42158}"/>
              </a:ext>
            </a:extLst>
          </p:cNvPr>
          <p:cNvSpPr txBox="1"/>
          <p:nvPr/>
        </p:nvSpPr>
        <p:spPr>
          <a:xfrm>
            <a:off x="623455" y="1003465"/>
            <a:ext cx="7760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Low-rank Bilinear Pooling for Fine-Grained Classification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8D63BFD-D594-B225-E5FE-204D2D65D26F}"/>
              </a:ext>
            </a:extLst>
          </p:cNvPr>
          <p:cNvSpPr txBox="1"/>
          <p:nvPr/>
        </p:nvSpPr>
        <p:spPr>
          <a:xfrm>
            <a:off x="7920842" y="5634840"/>
            <a:ext cx="4203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Kong, S., &amp; Fowlkes, C. (2016). Low-rank Bilinear Pooling for Fine-Grained Classification. arXiv:1611.05109v2. Retrieved from https://arxiv.org/abs/1611.05109</a:t>
            </a:r>
            <a:endParaRPr lang="zh-CN" altLang="en-US" sz="12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BDD8C03-4662-1B70-69F5-8E08D95D6560}"/>
              </a:ext>
            </a:extLst>
          </p:cNvPr>
          <p:cNvSpPr txBox="1"/>
          <p:nvPr/>
        </p:nvSpPr>
        <p:spPr>
          <a:xfrm>
            <a:off x="760020" y="3673619"/>
            <a:ext cx="6721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通过低秩矩阵近似的方法降低计算量。并且在几个公共数据集上的广泛实验，展示了模型在细粒度分类任务上达到了最先进的性能，并且模型大小是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Compact Bilinear Model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的十分之一，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Bilinear Model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模型的千分之一。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0EBEA0C-02B0-5430-F8C9-3EB1E58A2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6" t="33247" r="13456" b="44069"/>
          <a:stretch/>
        </p:blipFill>
        <p:spPr>
          <a:xfrm>
            <a:off x="760020" y="1498085"/>
            <a:ext cx="8443356" cy="155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099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33E292-0517-C609-172C-9F0B43AA1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BA7B2CF4-900F-3CCE-A6E4-615FBB57C47D}"/>
              </a:ext>
            </a:extLst>
          </p:cNvPr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en-US" altLang="zh-CN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Bilinear Pooling</a:t>
            </a: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的发展历史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C983498-9F35-D6DA-08D8-2C5F57BFFEE2}"/>
              </a:ext>
            </a:extLst>
          </p:cNvPr>
          <p:cNvSpPr txBox="1"/>
          <p:nvPr/>
        </p:nvSpPr>
        <p:spPr>
          <a:xfrm>
            <a:off x="434332" y="1179291"/>
            <a:ext cx="7760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Grassmann Pooling as Compact Homogeneous Bilinear Pooling for Fine-Grained Visual Classification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E329EC5-0757-E4A9-EBFB-75F5FD4A5ECC}"/>
              </a:ext>
            </a:extLst>
          </p:cNvPr>
          <p:cNvSpPr txBox="1"/>
          <p:nvPr/>
        </p:nvSpPr>
        <p:spPr>
          <a:xfrm>
            <a:off x="7944592" y="1371906"/>
            <a:ext cx="42038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Wei, X., Zhang, Y., Gong, Y., Zhang, J., &amp; Zheng, N. (2018). Grassmann Pooling as Compact Homogeneous Bilinear Pooling for Fine-Grained Visual Classification. In Proceedings of the European Conference on Computer Vision (ECCV) (pp. 355-370). Springer, Cham. https://doi.org/10.1007/978-3-030-01219-9_22</a:t>
            </a:r>
            <a:endParaRPr lang="zh-CN" altLang="en-US" sz="12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7DFC34E-3F7B-31AF-0869-E93BAAE60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9" t="57041" r="37584" b="29536"/>
          <a:stretch/>
        </p:blipFill>
        <p:spPr>
          <a:xfrm>
            <a:off x="623455" y="2040251"/>
            <a:ext cx="6814369" cy="96420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C3B367C-8BF9-A058-5A72-36050A71FB58}"/>
              </a:ext>
            </a:extLst>
          </p:cNvPr>
          <p:cNvSpPr txBox="1"/>
          <p:nvPr/>
        </p:nvSpPr>
        <p:spPr>
          <a:xfrm>
            <a:off x="748146" y="3150905"/>
            <a:ext cx="7196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该方法在保持分类性能的同时显著减少了模型的大小和计算需求，这对于资源受限的环境和应用场景非常有价值。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0190FFE-B013-0F7D-4223-C7E6A4A644A3}"/>
              </a:ext>
            </a:extLst>
          </p:cNvPr>
          <p:cNvSpPr txBox="1"/>
          <p:nvPr/>
        </p:nvSpPr>
        <p:spPr>
          <a:xfrm>
            <a:off x="434332" y="4329739"/>
            <a:ext cx="7760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Factorized Bilinear Models for Image Recognition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sz="18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195B215-01F7-3654-845B-7DA6B754037E}"/>
              </a:ext>
            </a:extLst>
          </p:cNvPr>
          <p:cNvSpPr txBox="1"/>
          <p:nvPr/>
        </p:nvSpPr>
        <p:spPr>
          <a:xfrm>
            <a:off x="8021782" y="5076352"/>
            <a:ext cx="39247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Li, Y., Wang, N., Liu, J., Hou, X. (2017). Factorized Bilinear Models for Image Recognition. In Proceedings of the IEEE International Conference on Computer Vision (ICCV). https://doi.org/10.1007/978-3-030-01219-9_22</a:t>
            </a:r>
            <a:endParaRPr lang="zh-CN" altLang="en-US" sz="12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22DB7B8-FB6B-1699-0F2E-2E82ABA10A46}"/>
              </a:ext>
            </a:extLst>
          </p:cNvPr>
          <p:cNvSpPr txBox="1"/>
          <p:nvPr/>
        </p:nvSpPr>
        <p:spPr>
          <a:xfrm>
            <a:off x="801584" y="4769909"/>
            <a:ext cx="6026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Bilinear Model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Bilinear Pooling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联系起来，提出了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层，将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Bilinear Pooling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推广到所有卷积层和全连接层，并约束所有二次矩阵的秩以减少参数数量和计算成本。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81B69F2B-A831-2986-D365-C614A2E0C2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0" t="48745" r="46681" b="40779"/>
          <a:stretch/>
        </p:blipFill>
        <p:spPr>
          <a:xfrm>
            <a:off x="896588" y="5738118"/>
            <a:ext cx="3621974" cy="71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206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05B48E7E-B225-C4F6-40DA-E2FC222899D2}"/>
              </a:ext>
            </a:extLst>
          </p:cNvPr>
          <p:cNvSpPr txBox="1"/>
          <p:nvPr/>
        </p:nvSpPr>
        <p:spPr>
          <a:xfrm>
            <a:off x="623455" y="909160"/>
            <a:ext cx="6345976" cy="609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1.CNN</a:t>
            </a:r>
          </a:p>
        </p:txBody>
      </p:sp>
      <p:sp>
        <p:nvSpPr>
          <p:cNvPr id="17" name="文本框 16">
            <a:hlinkClick r:id="rId2" action="ppaction://hlinkfile"/>
            <a:extLst>
              <a:ext uri="{FF2B5EF4-FFF2-40B4-BE49-F238E27FC236}">
                <a16:creationId xmlns:a16="http://schemas.microsoft.com/office/drawing/2014/main" id="{85C7D605-3E6D-E588-1B11-5E0B8A9CF8EB}"/>
              </a:ext>
            </a:extLst>
          </p:cNvPr>
          <p:cNvSpPr txBox="1"/>
          <p:nvPr/>
        </p:nvSpPr>
        <p:spPr>
          <a:xfrm>
            <a:off x="9025247" y="6412675"/>
            <a:ext cx="1270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hlinkClick r:id="rId3"/>
              </a:rPr>
              <a:t>Netron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7921716-0BB7-CA3C-592E-A97D3DB603D1}"/>
              </a:ext>
            </a:extLst>
          </p:cNvPr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神经网络介绍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B0CA50D-A7FA-112B-1F77-DDDE413619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9" t="9127" r="42166" b="8904"/>
          <a:stretch/>
        </p:blipFill>
        <p:spPr>
          <a:xfrm>
            <a:off x="4651781" y="316282"/>
            <a:ext cx="6112364" cy="60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884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F61DD-EEB9-B546-DE6B-03CE125DE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9B1CC1A3-4C4A-A632-6CC6-570EA4C6EC05}"/>
              </a:ext>
            </a:extLst>
          </p:cNvPr>
          <p:cNvSpPr txBox="1"/>
          <p:nvPr/>
        </p:nvSpPr>
        <p:spPr>
          <a:xfrm>
            <a:off x="623455" y="909160"/>
            <a:ext cx="6345976" cy="609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2.AlexNet</a:t>
            </a:r>
          </a:p>
        </p:txBody>
      </p:sp>
      <p:sp>
        <p:nvSpPr>
          <p:cNvPr id="17" name="文本框 16">
            <a:hlinkClick r:id="rId2" action="ppaction://hlinkfile"/>
            <a:extLst>
              <a:ext uri="{FF2B5EF4-FFF2-40B4-BE49-F238E27FC236}">
                <a16:creationId xmlns:a16="http://schemas.microsoft.com/office/drawing/2014/main" id="{D397A4F9-4EB1-BDA2-EB27-F36997C32517}"/>
              </a:ext>
            </a:extLst>
          </p:cNvPr>
          <p:cNvSpPr txBox="1"/>
          <p:nvPr/>
        </p:nvSpPr>
        <p:spPr>
          <a:xfrm>
            <a:off x="9025247" y="6412675"/>
            <a:ext cx="1270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hlinkClick r:id="rId3"/>
              </a:rPr>
              <a:t>Netron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CD4A24-7F5B-5BFE-4D5D-8D3EAC5FB249}"/>
              </a:ext>
            </a:extLst>
          </p:cNvPr>
          <p:cNvSpPr txBox="1"/>
          <p:nvPr/>
        </p:nvSpPr>
        <p:spPr>
          <a:xfrm>
            <a:off x="623455" y="477023"/>
            <a:ext cx="3691139" cy="27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23"/>
              </a:lnSpc>
            </a:pPr>
            <a:r>
              <a:rPr kumimoji="1" lang="zh-CN" altLang="en-US" dirty="0">
                <a:solidFill>
                  <a:srgbClr val="9E9F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Gotham Bold" charset="0"/>
              </a:rPr>
              <a:t>神经网络介绍</a:t>
            </a:r>
            <a:endParaRPr kumimoji="1" lang="en-US" altLang="zh-CN" dirty="0">
              <a:solidFill>
                <a:srgbClr val="9E9F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Gotham Bold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1C8E4DC-C43E-31DA-DC8B-B0620361A4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5" t="10926" r="32401" b="28232"/>
          <a:stretch/>
        </p:blipFill>
        <p:spPr>
          <a:xfrm>
            <a:off x="2469024" y="1086872"/>
            <a:ext cx="7697032" cy="479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536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754</Words>
  <Application>Microsoft Office PowerPoint</Application>
  <PresentationFormat>宽屏</PresentationFormat>
  <Paragraphs>137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Geometria</vt:lpstr>
      <vt:lpstr>LXGW WenKai</vt:lpstr>
      <vt:lpstr>等线</vt:lpstr>
      <vt:lpstr>等线 Light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10211510485 Watney</dc:creator>
  <cp:lastModifiedBy>10211510485 Watney</cp:lastModifiedBy>
  <cp:revision>2</cp:revision>
  <dcterms:created xsi:type="dcterms:W3CDTF">2024-12-15T10:16:23Z</dcterms:created>
  <dcterms:modified xsi:type="dcterms:W3CDTF">2024-12-15T15:08:40Z</dcterms:modified>
</cp:coreProperties>
</file>

<file path=docProps/thumbnail.jpeg>
</file>